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0D4A5E8-FA6F-4943-8231-3F00601903C1}" type="datetimeFigureOut">
              <a:rPr lang="en-US" smtClean="0"/>
              <a:pPr/>
              <a:t>02-Jul-19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87CCF23-DC0D-48C7-B137-AC3F4C7FB8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D4A5E8-FA6F-4943-8231-3F00601903C1}" type="datetimeFigureOut">
              <a:rPr lang="en-US" smtClean="0"/>
              <a:pPr/>
              <a:t>02-Jul-19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7CCF23-DC0D-48C7-B137-AC3F4C7FB8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D4A5E8-FA6F-4943-8231-3F00601903C1}" type="datetimeFigureOut">
              <a:rPr lang="en-US" smtClean="0"/>
              <a:pPr/>
              <a:t>02-Jul-19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7CCF23-DC0D-48C7-B137-AC3F4C7FB8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D4A5E8-FA6F-4943-8231-3F00601903C1}" type="datetimeFigureOut">
              <a:rPr lang="en-US" smtClean="0"/>
              <a:pPr/>
              <a:t>02-Jul-19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7CCF23-DC0D-48C7-B137-AC3F4C7FB8F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D4A5E8-FA6F-4943-8231-3F00601903C1}" type="datetimeFigureOut">
              <a:rPr lang="en-US" smtClean="0"/>
              <a:pPr/>
              <a:t>02-Jul-19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7CCF23-DC0D-48C7-B137-AC3F4C7FB8F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D4A5E8-FA6F-4943-8231-3F00601903C1}" type="datetimeFigureOut">
              <a:rPr lang="en-US" smtClean="0"/>
              <a:pPr/>
              <a:t>02-Jul-19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7CCF23-DC0D-48C7-B137-AC3F4C7FB8F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D4A5E8-FA6F-4943-8231-3F00601903C1}" type="datetimeFigureOut">
              <a:rPr lang="en-US" smtClean="0"/>
              <a:pPr/>
              <a:t>02-Jul-19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7CCF23-DC0D-48C7-B137-AC3F4C7FB8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D4A5E8-FA6F-4943-8231-3F00601903C1}" type="datetimeFigureOut">
              <a:rPr lang="en-US" smtClean="0"/>
              <a:pPr/>
              <a:t>02-Jul-19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7CCF23-DC0D-48C7-B137-AC3F4C7FB8F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D4A5E8-FA6F-4943-8231-3F00601903C1}" type="datetimeFigureOut">
              <a:rPr lang="en-US" smtClean="0"/>
              <a:pPr/>
              <a:t>02-Jul-19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7CCF23-DC0D-48C7-B137-AC3F4C7FB8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20D4A5E8-FA6F-4943-8231-3F00601903C1}" type="datetimeFigureOut">
              <a:rPr lang="en-US" smtClean="0"/>
              <a:pPr/>
              <a:t>02-Jul-19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7CCF23-DC0D-48C7-B137-AC3F4C7FB8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0D4A5E8-FA6F-4943-8231-3F00601903C1}" type="datetimeFigureOut">
              <a:rPr lang="en-US" smtClean="0"/>
              <a:pPr/>
              <a:t>02-Jul-19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87CCF23-DC0D-48C7-B137-AC3F4C7FB8F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20D4A5E8-FA6F-4943-8231-3F00601903C1}" type="datetimeFigureOut">
              <a:rPr lang="en-US" smtClean="0"/>
              <a:pPr/>
              <a:t>02-Jul-19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87CCF23-DC0D-48C7-B137-AC3F4C7FB8F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21336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Georgia" pitchFamily="18" charset="0"/>
              </a:rPr>
              <a:t>FIFTY MILLESIMAL  SCALE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Prepared By </a:t>
            </a:r>
          </a:p>
          <a:p>
            <a:r>
              <a:rPr lang="en-US" dirty="0" err="1" smtClean="0">
                <a:solidFill>
                  <a:srgbClr val="FF0000"/>
                </a:solidFill>
              </a:rPr>
              <a:t>Dr.SREEJA.S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Prof &amp; Head, Department of Pharmacy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Tx/>
              <a:buNone/>
            </a:pPr>
            <a:r>
              <a:rPr lang="en-US" sz="2800" b="1" dirty="0" smtClean="0">
                <a:solidFill>
                  <a:srgbClr val="000000"/>
                </a:solidFill>
              </a:rPr>
              <a:t>The potencies prepared according to </a:t>
            </a:r>
          </a:p>
          <a:p>
            <a:pPr>
              <a:buFontTx/>
              <a:buNone/>
            </a:pPr>
            <a:r>
              <a:rPr lang="en-US" sz="2800" b="1" dirty="0" smtClean="0">
                <a:solidFill>
                  <a:srgbClr val="000000"/>
                </a:solidFill>
              </a:rPr>
              <a:t>this method are denoted by prefixing '0', </a:t>
            </a:r>
          </a:p>
          <a:p>
            <a:pPr>
              <a:buFontTx/>
              <a:buNone/>
            </a:pPr>
            <a:r>
              <a:rPr lang="en-US" sz="2800" b="1" dirty="0" smtClean="0">
                <a:solidFill>
                  <a:srgbClr val="000000"/>
                </a:solidFill>
              </a:rPr>
              <a:t>representing symbolically – </a:t>
            </a:r>
            <a:endParaRPr lang="en-US" sz="2800" b="1" dirty="0" smtClean="0"/>
          </a:p>
          <a:p>
            <a:pPr>
              <a:buFontTx/>
              <a:buNone/>
            </a:pPr>
            <a:r>
              <a:rPr lang="en-US" sz="2800" b="1" dirty="0" smtClean="0"/>
              <a:t>‘</a:t>
            </a:r>
            <a:r>
              <a:rPr lang="en-US" sz="2800" b="1" dirty="0" err="1" smtClean="0"/>
              <a:t>Medicamens</a:t>
            </a:r>
            <a:r>
              <a:rPr lang="en-US" sz="2800" b="1" dirty="0" smtClean="0"/>
              <a:t> au globule' or by letters 'LM', </a:t>
            </a:r>
          </a:p>
          <a:p>
            <a:pPr>
              <a:buFontTx/>
              <a:buNone/>
            </a:pPr>
            <a:r>
              <a:rPr lang="en-US" sz="2800" b="1" dirty="0" smtClean="0"/>
              <a:t>representing ‘Fifty </a:t>
            </a:r>
            <a:r>
              <a:rPr lang="en-US" sz="2800" b="1" dirty="0" err="1" smtClean="0"/>
              <a:t>Millesimal</a:t>
            </a:r>
            <a:r>
              <a:rPr lang="en-US" sz="2800" b="1" dirty="0" smtClean="0"/>
              <a:t>’.</a:t>
            </a:r>
          </a:p>
          <a:p>
            <a:pPr>
              <a:buFontTx/>
              <a:buNone/>
            </a:pPr>
            <a:endParaRPr lang="en-US" sz="2800" b="1" dirty="0" smtClean="0"/>
          </a:p>
          <a:p>
            <a:pPr>
              <a:buClr>
                <a:schemeClr val="bg1"/>
              </a:buClr>
            </a:pPr>
            <a:r>
              <a:rPr lang="en-US" sz="2800" b="1" dirty="0" smtClean="0"/>
              <a:t>0/1, 0/2, 0/3, … 0/30</a:t>
            </a:r>
          </a:p>
          <a:p>
            <a:pPr>
              <a:buClr>
                <a:schemeClr val="bg1"/>
              </a:buClr>
            </a:pPr>
            <a:r>
              <a:rPr lang="en-US" sz="2800" b="1" dirty="0" smtClean="0">
                <a:solidFill>
                  <a:srgbClr val="000000"/>
                </a:solidFill>
              </a:rPr>
              <a:t>LM 1, LM 2, LM 3, … LM 30</a:t>
            </a:r>
          </a:p>
          <a:p>
            <a:pPr>
              <a:buClr>
                <a:schemeClr val="bg1"/>
              </a:buClr>
            </a:pPr>
            <a:r>
              <a:rPr lang="en-US" sz="2800" b="1" dirty="0" smtClean="0">
                <a:solidFill>
                  <a:srgbClr val="000000"/>
                </a:solidFill>
              </a:rPr>
              <a:t>LM I, LM II, LM III, … LM XXX</a:t>
            </a:r>
          </a:p>
          <a:p>
            <a:pPr>
              <a:buClr>
                <a:schemeClr val="bg1"/>
              </a:buClr>
            </a:pPr>
            <a:r>
              <a:rPr lang="en-US" sz="2800" b="1" dirty="0" smtClean="0">
                <a:solidFill>
                  <a:srgbClr val="000000"/>
                </a:solidFill>
              </a:rPr>
              <a:t>0/I, 0/II, 0/III, … 0/XXX </a:t>
            </a:r>
            <a:endParaRPr lang="en-AU" sz="2800" b="1" dirty="0" smtClean="0">
              <a:solidFill>
                <a:srgbClr val="000000"/>
              </a:solidFill>
            </a:endParaRP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Times New Roman" pitchFamily="18" charset="0"/>
              </a:rPr>
              <a:t>DESIGNATION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30000"/>
              </a:lnSpc>
              <a:buClr>
                <a:schemeClr val="bg1"/>
              </a:buClr>
            </a:pPr>
            <a:r>
              <a:rPr lang="en-US" sz="2800" b="1" dirty="0" smtClean="0">
                <a:solidFill>
                  <a:srgbClr val="000000"/>
                </a:solidFill>
              </a:rPr>
              <a:t>It becomes easy to select from a limited range of potencies.</a:t>
            </a:r>
          </a:p>
          <a:p>
            <a:pPr>
              <a:lnSpc>
                <a:spcPct val="130000"/>
              </a:lnSpc>
              <a:buClr>
                <a:schemeClr val="bg1"/>
              </a:buClr>
            </a:pPr>
            <a:endParaRPr lang="en-US" sz="2800" b="1" dirty="0" smtClean="0">
              <a:solidFill>
                <a:srgbClr val="000000"/>
              </a:solidFill>
            </a:endParaRPr>
          </a:p>
          <a:p>
            <a:pPr>
              <a:lnSpc>
                <a:spcPct val="130000"/>
              </a:lnSpc>
              <a:buClr>
                <a:schemeClr val="bg1"/>
              </a:buClr>
            </a:pPr>
            <a:r>
              <a:rPr lang="en-US" sz="2800" b="1" dirty="0" smtClean="0">
                <a:solidFill>
                  <a:srgbClr val="000000"/>
                </a:solidFill>
              </a:rPr>
              <a:t>No fear of aggravation of disease or patient's condition by administering it in high or low potency and in repeated doses.</a:t>
            </a:r>
            <a:endParaRPr lang="en-US" sz="2800" b="1" dirty="0">
              <a:solidFill>
                <a:srgbClr val="00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ADVANTAGES  OF  LM POTENCIES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20000"/>
              </a:lnSpc>
              <a:buClr>
                <a:schemeClr val="bg1"/>
              </a:buClr>
              <a:buFontTx/>
              <a:buChar char="•"/>
            </a:pPr>
            <a:r>
              <a:rPr lang="en-US" sz="2800" b="1" dirty="0" smtClean="0"/>
              <a:t>Can be repeated any time when </a:t>
            </a:r>
          </a:p>
          <a:p>
            <a:pPr>
              <a:lnSpc>
                <a:spcPct val="120000"/>
              </a:lnSpc>
              <a:buClr>
                <a:schemeClr val="bg1"/>
              </a:buClr>
            </a:pPr>
            <a:r>
              <a:rPr lang="en-US" sz="2800" b="1" dirty="0" smtClean="0"/>
              <a:t>   there is need for medicine </a:t>
            </a:r>
          </a:p>
          <a:p>
            <a:pPr>
              <a:lnSpc>
                <a:spcPct val="120000"/>
              </a:lnSpc>
              <a:buClr>
                <a:schemeClr val="bg1"/>
              </a:buClr>
            </a:pPr>
            <a:r>
              <a:rPr lang="en-US" sz="2800" b="1" dirty="0" smtClean="0"/>
              <a:t>   according to Law of </a:t>
            </a:r>
            <a:r>
              <a:rPr lang="en-US" sz="2800" b="1" dirty="0" err="1" smtClean="0"/>
              <a:t>similars</a:t>
            </a:r>
            <a:r>
              <a:rPr lang="en-US" sz="2800" b="1" dirty="0" smtClean="0"/>
              <a:t>.</a:t>
            </a:r>
          </a:p>
          <a:p>
            <a:pPr>
              <a:lnSpc>
                <a:spcPct val="120000"/>
              </a:lnSpc>
              <a:buClr>
                <a:schemeClr val="bg1"/>
              </a:buClr>
              <a:buFontTx/>
              <a:buChar char="•"/>
            </a:pPr>
            <a:endParaRPr lang="en-US" sz="1800" b="1" dirty="0" smtClean="0"/>
          </a:p>
          <a:p>
            <a:pPr>
              <a:lnSpc>
                <a:spcPct val="120000"/>
              </a:lnSpc>
              <a:buClr>
                <a:schemeClr val="bg1"/>
              </a:buClr>
              <a:buFontTx/>
              <a:buChar char="•"/>
            </a:pPr>
            <a:r>
              <a:rPr lang="en-US" sz="2800" b="1" dirty="0" smtClean="0"/>
              <a:t>  Action is quick and rapid.</a:t>
            </a:r>
          </a:p>
          <a:p>
            <a:pPr>
              <a:lnSpc>
                <a:spcPct val="120000"/>
              </a:lnSpc>
              <a:buClr>
                <a:schemeClr val="bg1"/>
              </a:buClr>
              <a:buFontTx/>
              <a:buChar char="•"/>
            </a:pPr>
            <a:endParaRPr lang="en-US" sz="1800" b="1" dirty="0" smtClean="0"/>
          </a:p>
          <a:p>
            <a:pPr>
              <a:lnSpc>
                <a:spcPct val="120000"/>
              </a:lnSpc>
              <a:buClr>
                <a:schemeClr val="bg1"/>
              </a:buClr>
              <a:buFontTx/>
              <a:buChar char="•"/>
            </a:pPr>
            <a:r>
              <a:rPr lang="en-US" sz="2800" b="1" dirty="0" smtClean="0"/>
              <a:t>  Accurate </a:t>
            </a:r>
            <a:r>
              <a:rPr lang="en-US" sz="2800" b="1" dirty="0" err="1" smtClean="0"/>
              <a:t>judgement</a:t>
            </a:r>
            <a:r>
              <a:rPr lang="en-US" sz="2800" b="1" dirty="0" smtClean="0"/>
              <a:t> of the nature </a:t>
            </a:r>
          </a:p>
          <a:p>
            <a:pPr>
              <a:lnSpc>
                <a:spcPct val="120000"/>
              </a:lnSpc>
              <a:buClr>
                <a:schemeClr val="bg1"/>
              </a:buClr>
            </a:pPr>
            <a:r>
              <a:rPr lang="en-US" sz="2800" b="1" dirty="0" smtClean="0"/>
              <a:t>   of cure.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40000"/>
              </a:lnSpc>
              <a:buClr>
                <a:schemeClr val="bg1"/>
              </a:buClr>
              <a:buFontTx/>
              <a:buChar char="•"/>
            </a:pPr>
            <a:r>
              <a:rPr lang="en-US" sz="2800" b="1" dirty="0" smtClean="0">
                <a:solidFill>
                  <a:srgbClr val="000000"/>
                </a:solidFill>
              </a:rPr>
              <a:t>The intricacy of the mode of  preparation of medicines and its administration in </a:t>
            </a:r>
            <a:r>
              <a:rPr lang="en-US" sz="2800" b="1" smtClean="0">
                <a:solidFill>
                  <a:srgbClr val="000000"/>
                </a:solidFill>
              </a:rPr>
              <a:t>liquid medium and </a:t>
            </a:r>
            <a:r>
              <a:rPr lang="en-US" sz="2800" b="1" dirty="0" smtClean="0">
                <a:solidFill>
                  <a:srgbClr val="000000"/>
                </a:solidFill>
              </a:rPr>
              <a:t>regulation has led to a lack of usage amongst the  profession.</a:t>
            </a:r>
            <a:endParaRPr lang="en-US" sz="2800" b="1" dirty="0">
              <a:solidFill>
                <a:srgbClr val="00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LACK  OF  POPULARITY</a:t>
            </a:r>
            <a:br>
              <a:rPr lang="en-US" sz="4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</a:b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Autofit/>
          </a:bodyPr>
          <a:lstStyle/>
          <a:p>
            <a:pPr>
              <a:buFontTx/>
              <a:buNone/>
            </a:pPr>
            <a:r>
              <a:rPr lang="en-US" sz="2800" b="1" dirty="0" smtClean="0"/>
              <a:t>In Paris, Hahnemann had to deal with a</a:t>
            </a:r>
          </a:p>
          <a:p>
            <a:pPr>
              <a:buFontTx/>
              <a:buNone/>
            </a:pPr>
            <a:r>
              <a:rPr lang="en-US" sz="2800" b="1" dirty="0" smtClean="0"/>
              <a:t>large number of patients with nervous</a:t>
            </a:r>
          </a:p>
          <a:p>
            <a:pPr>
              <a:buFontTx/>
              <a:buNone/>
            </a:pPr>
            <a:r>
              <a:rPr lang="en-US" sz="2800" b="1" dirty="0" smtClean="0"/>
              <a:t>excitability and noted troublesome</a:t>
            </a:r>
          </a:p>
          <a:p>
            <a:pPr>
              <a:buFontTx/>
              <a:buNone/>
            </a:pPr>
            <a:r>
              <a:rPr lang="en-US" sz="2800" b="1" dirty="0" smtClean="0"/>
              <a:t>aggravations even after using the 30</a:t>
            </a:r>
            <a:r>
              <a:rPr lang="en-US" sz="2800" b="1" baseline="30000" dirty="0" smtClean="0"/>
              <a:t>th</a:t>
            </a:r>
          </a:p>
          <a:p>
            <a:pPr>
              <a:buFontTx/>
              <a:buNone/>
            </a:pPr>
            <a:r>
              <a:rPr lang="en-US" sz="2800" b="1" dirty="0" smtClean="0"/>
              <a:t>centesimal dilutions. </a:t>
            </a:r>
          </a:p>
          <a:p>
            <a:pPr>
              <a:buFontTx/>
              <a:buNone/>
            </a:pPr>
            <a:endParaRPr lang="en-US" sz="2800" b="1" dirty="0" smtClean="0"/>
          </a:p>
          <a:p>
            <a:pPr>
              <a:buFontTx/>
              <a:buNone/>
            </a:pPr>
            <a:r>
              <a:rPr lang="en-US" sz="2800" b="1" dirty="0" smtClean="0"/>
              <a:t>This led him to a process of further</a:t>
            </a:r>
          </a:p>
          <a:p>
            <a:pPr>
              <a:buFontTx/>
              <a:buNone/>
            </a:pPr>
            <a:r>
              <a:rPr lang="en-US" sz="2800" b="1" dirty="0" smtClean="0"/>
              <a:t>minimizing the material quantity of drugs</a:t>
            </a:r>
          </a:p>
          <a:p>
            <a:pPr>
              <a:buFontTx/>
              <a:buNone/>
            </a:pPr>
            <a:r>
              <a:rPr lang="en-US" sz="2800" b="1" dirty="0" smtClean="0"/>
              <a:t>to start with and using 100 </a:t>
            </a:r>
            <a:r>
              <a:rPr lang="en-US" sz="2800" b="1" dirty="0" err="1" smtClean="0"/>
              <a:t>succussions</a:t>
            </a:r>
            <a:endParaRPr lang="en-US" sz="2800" b="1" dirty="0" smtClean="0"/>
          </a:p>
          <a:p>
            <a:pPr>
              <a:buFontTx/>
              <a:buNone/>
            </a:pPr>
            <a:r>
              <a:rPr lang="en-US" sz="2800" b="1" dirty="0" smtClean="0"/>
              <a:t>for each potency preparation.</a:t>
            </a:r>
            <a:endParaRPr lang="en-US" sz="2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lnSpc>
                <a:spcPct val="130000"/>
              </a:lnSpc>
              <a:buFontTx/>
              <a:buNone/>
            </a:pPr>
            <a:r>
              <a:rPr lang="en-US" sz="3200" b="1" dirty="0" smtClean="0"/>
              <a:t>These ‘fifty </a:t>
            </a:r>
            <a:r>
              <a:rPr lang="en-US" sz="3200" b="1" dirty="0" err="1" smtClean="0"/>
              <a:t>millesimal</a:t>
            </a:r>
            <a:r>
              <a:rPr lang="en-US" sz="3200" b="1" dirty="0" smtClean="0"/>
              <a:t> potencies’ </a:t>
            </a:r>
          </a:p>
          <a:p>
            <a:pPr algn="ctr">
              <a:lnSpc>
                <a:spcPct val="130000"/>
              </a:lnSpc>
              <a:buFontTx/>
              <a:buNone/>
            </a:pPr>
            <a:r>
              <a:rPr lang="en-US" sz="3200" b="1" dirty="0" smtClean="0"/>
              <a:t>are based on the principle </a:t>
            </a:r>
          </a:p>
          <a:p>
            <a:pPr algn="ctr">
              <a:lnSpc>
                <a:spcPct val="130000"/>
              </a:lnSpc>
              <a:buFontTx/>
              <a:buNone/>
            </a:pPr>
            <a:r>
              <a:rPr lang="en-US" sz="3200" b="1" dirty="0" smtClean="0"/>
              <a:t>enunciated by Hahnemann </a:t>
            </a:r>
          </a:p>
          <a:p>
            <a:pPr algn="ctr">
              <a:lnSpc>
                <a:spcPct val="130000"/>
              </a:lnSpc>
              <a:buFontTx/>
              <a:buNone/>
            </a:pPr>
            <a:r>
              <a:rPr lang="en-US" sz="3200" b="1" dirty="0" smtClean="0"/>
              <a:t>in his sixth edition of</a:t>
            </a:r>
          </a:p>
          <a:p>
            <a:pPr algn="ctr">
              <a:lnSpc>
                <a:spcPct val="130000"/>
              </a:lnSpc>
              <a:buFontTx/>
              <a:buNone/>
            </a:pPr>
            <a:r>
              <a:rPr lang="en-US" sz="3200" b="1" dirty="0" err="1" smtClean="0"/>
              <a:t>Organon</a:t>
            </a:r>
            <a:r>
              <a:rPr lang="en-US" sz="3200" b="1" dirty="0" smtClean="0"/>
              <a:t> of Medicine - Aphorism 270.</a:t>
            </a:r>
          </a:p>
          <a:p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40000"/>
              </a:lnSpc>
            </a:pPr>
            <a:r>
              <a:rPr lang="en-US" sz="2800" b="1" dirty="0" smtClean="0"/>
              <a:t>Potencies prepared were termed by </a:t>
            </a:r>
          </a:p>
          <a:p>
            <a:pPr>
              <a:lnSpc>
                <a:spcPct val="140000"/>
              </a:lnSpc>
            </a:pPr>
            <a:r>
              <a:rPr lang="en-US" sz="2800" b="1" dirty="0" smtClean="0"/>
              <a:t>Dr. Pierre Schmidt as ‘Fifty </a:t>
            </a:r>
            <a:r>
              <a:rPr lang="en-US" sz="2800" b="1" dirty="0" err="1" smtClean="0"/>
              <a:t>Millesimal</a:t>
            </a:r>
            <a:r>
              <a:rPr lang="en-US" sz="2800" b="1" dirty="0" smtClean="0"/>
              <a:t> Potencies’. </a:t>
            </a:r>
            <a:endParaRPr lang="en-US" sz="2800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797491"/>
          </a:xfrm>
        </p:spPr>
        <p:txBody>
          <a:bodyPr/>
          <a:lstStyle/>
          <a:p>
            <a:pPr marL="350838" indent="-350838">
              <a:buFontTx/>
              <a:buNone/>
            </a:pPr>
            <a:r>
              <a:rPr lang="en-GB" sz="2400" b="1" dirty="0" smtClean="0">
                <a:solidFill>
                  <a:srgbClr val="000000"/>
                </a:solidFill>
              </a:rPr>
              <a:t>Hahnemann found in certain cases that the </a:t>
            </a:r>
          </a:p>
          <a:p>
            <a:pPr marL="350838" indent="-350838">
              <a:buClr>
                <a:schemeClr val="bg1"/>
              </a:buClr>
            </a:pPr>
            <a:r>
              <a:rPr lang="en-GB" sz="2400" b="1" dirty="0" smtClean="0">
                <a:solidFill>
                  <a:srgbClr val="000000"/>
                </a:solidFill>
              </a:rPr>
              <a:t>Lower potencies were not able to stimulate a healing reaction; </a:t>
            </a:r>
          </a:p>
          <a:p>
            <a:pPr marL="350838" indent="-350838">
              <a:buClr>
                <a:schemeClr val="bg1"/>
              </a:buClr>
            </a:pPr>
            <a:r>
              <a:rPr lang="en-GB" sz="2400" b="1" dirty="0" smtClean="0">
                <a:solidFill>
                  <a:srgbClr val="000000"/>
                </a:solidFill>
              </a:rPr>
              <a:t>Yet at the same time, the higher potencies caused serious aggravations. </a:t>
            </a:r>
          </a:p>
          <a:p>
            <a:pPr marL="350838" indent="-350838">
              <a:buFontTx/>
              <a:buNone/>
            </a:pPr>
            <a:r>
              <a:rPr lang="en-GB" sz="2400" b="1" dirty="0" smtClean="0">
                <a:solidFill>
                  <a:srgbClr val="000000"/>
                </a:solidFill>
              </a:rPr>
              <a:t>  </a:t>
            </a:r>
            <a:r>
              <a:rPr lang="en-GB" sz="2400" b="1" dirty="0" smtClean="0"/>
              <a:t>He wondered if it was possible to make</a:t>
            </a:r>
          </a:p>
          <a:p>
            <a:pPr marL="350838" indent="-350838">
              <a:buFontTx/>
              <a:buNone/>
            </a:pPr>
            <a:r>
              <a:rPr lang="en-GB" sz="2400" b="1" dirty="0" smtClean="0"/>
              <a:t>homeopathic remedies that acted deeply, yet at the same time were gentle in action.</a:t>
            </a:r>
            <a:endParaRPr lang="en-US" sz="2400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2762"/>
          </a:xfrm>
        </p:spPr>
        <p:txBody>
          <a:bodyPr>
            <a:normAutofit fontScale="90000"/>
          </a:bodyPr>
          <a:lstStyle/>
          <a:p>
            <a:r>
              <a:rPr lang="en-GB" sz="4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EVOLUTION  OF  ‘NEW ALTERED  BUT PERFECTED  METHOD’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5000"/>
              </a:lnSpc>
              <a:spcBef>
                <a:spcPct val="10000"/>
              </a:spcBef>
              <a:buFontTx/>
              <a:buNone/>
            </a:pPr>
            <a:r>
              <a:rPr lang="en-US" sz="2800" b="1" dirty="0" smtClean="0"/>
              <a:t>Hahnemann was dissatisfied with the</a:t>
            </a:r>
          </a:p>
          <a:p>
            <a:pPr>
              <a:lnSpc>
                <a:spcPct val="105000"/>
              </a:lnSpc>
              <a:spcBef>
                <a:spcPct val="10000"/>
              </a:spcBef>
              <a:buFontTx/>
              <a:buNone/>
            </a:pPr>
            <a:r>
              <a:rPr lang="en-US" sz="2800" b="1" dirty="0" smtClean="0"/>
              <a:t>centesimal scale because : </a:t>
            </a:r>
          </a:p>
          <a:p>
            <a:pPr>
              <a:lnSpc>
                <a:spcPct val="105000"/>
              </a:lnSpc>
              <a:spcBef>
                <a:spcPct val="10000"/>
              </a:spcBef>
              <a:buFontTx/>
              <a:buNone/>
            </a:pPr>
            <a:endParaRPr lang="en-US" sz="900" b="1" dirty="0" smtClean="0">
              <a:solidFill>
                <a:schemeClr val="bg1"/>
              </a:solidFill>
            </a:endParaRPr>
          </a:p>
          <a:p>
            <a:pPr>
              <a:lnSpc>
                <a:spcPct val="105000"/>
              </a:lnSpc>
              <a:spcBef>
                <a:spcPct val="10000"/>
              </a:spcBef>
              <a:buClr>
                <a:schemeClr val="bg1"/>
              </a:buClr>
            </a:pPr>
            <a:r>
              <a:rPr lang="en-US" sz="2800" b="1" dirty="0" smtClean="0">
                <a:solidFill>
                  <a:srgbClr val="000000"/>
                </a:solidFill>
              </a:rPr>
              <a:t>The potencies were not acting rapidly.</a:t>
            </a:r>
          </a:p>
          <a:p>
            <a:pPr>
              <a:lnSpc>
                <a:spcPct val="105000"/>
              </a:lnSpc>
              <a:spcBef>
                <a:spcPct val="10000"/>
              </a:spcBef>
              <a:buClr>
                <a:schemeClr val="bg1"/>
              </a:buClr>
              <a:buFontTx/>
              <a:buNone/>
            </a:pPr>
            <a:endParaRPr lang="en-US" sz="2800" b="1" dirty="0" smtClean="0">
              <a:solidFill>
                <a:srgbClr val="000000"/>
              </a:solidFill>
            </a:endParaRPr>
          </a:p>
          <a:p>
            <a:pPr>
              <a:lnSpc>
                <a:spcPct val="105000"/>
              </a:lnSpc>
              <a:spcBef>
                <a:spcPct val="10000"/>
              </a:spcBef>
              <a:buClr>
                <a:schemeClr val="bg1"/>
              </a:buClr>
            </a:pPr>
            <a:r>
              <a:rPr lang="en-US" sz="2800" b="1" dirty="0" smtClean="0">
                <a:solidFill>
                  <a:srgbClr val="000000"/>
                </a:solidFill>
              </a:rPr>
              <a:t>The period of cure took a very long time.</a:t>
            </a:r>
          </a:p>
          <a:p>
            <a:pPr>
              <a:lnSpc>
                <a:spcPct val="105000"/>
              </a:lnSpc>
              <a:spcBef>
                <a:spcPct val="10000"/>
              </a:spcBef>
              <a:buClr>
                <a:schemeClr val="bg1"/>
              </a:buClr>
            </a:pPr>
            <a:endParaRPr lang="en-US" sz="2800" b="1" dirty="0" smtClean="0">
              <a:solidFill>
                <a:srgbClr val="000000"/>
              </a:solidFill>
            </a:endParaRPr>
          </a:p>
          <a:p>
            <a:pPr>
              <a:lnSpc>
                <a:spcPct val="105000"/>
              </a:lnSpc>
              <a:spcBef>
                <a:spcPct val="10000"/>
              </a:spcBef>
              <a:buClr>
                <a:schemeClr val="bg1"/>
              </a:buClr>
            </a:pPr>
            <a:r>
              <a:rPr lang="en-US" sz="2800" b="1" dirty="0" smtClean="0">
                <a:solidFill>
                  <a:srgbClr val="000000"/>
                </a:solidFill>
              </a:rPr>
              <a:t>The time and frequency of remedies were difficult to ascertain correctly.</a:t>
            </a:r>
            <a:r>
              <a:rPr lang="en-GB" sz="2800" b="1" dirty="0" smtClean="0">
                <a:solidFill>
                  <a:srgbClr val="000000"/>
                </a:solidFill>
              </a:rPr>
              <a:t>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20000"/>
              </a:lnSpc>
              <a:buFontTx/>
              <a:buNone/>
            </a:pPr>
            <a:r>
              <a:rPr lang="en-US" b="1" dirty="0" smtClean="0"/>
              <a:t>There were three alternatives </a:t>
            </a:r>
          </a:p>
          <a:p>
            <a:pPr>
              <a:lnSpc>
                <a:spcPct val="120000"/>
              </a:lnSpc>
              <a:buFontTx/>
              <a:buNone/>
            </a:pPr>
            <a:r>
              <a:rPr lang="en-US" b="1" dirty="0" smtClean="0"/>
              <a:t>for a change :  </a:t>
            </a:r>
          </a:p>
          <a:p>
            <a:pPr>
              <a:lnSpc>
                <a:spcPct val="120000"/>
              </a:lnSpc>
              <a:buFontTx/>
              <a:buNone/>
            </a:pPr>
            <a:endParaRPr lang="en-US" sz="1400" b="1" dirty="0" smtClean="0">
              <a:solidFill>
                <a:srgbClr val="000000"/>
              </a:solidFill>
            </a:endParaRPr>
          </a:p>
          <a:p>
            <a:pPr>
              <a:lnSpc>
                <a:spcPct val="120000"/>
              </a:lnSpc>
              <a:buClr>
                <a:schemeClr val="bg1"/>
              </a:buClr>
            </a:pPr>
            <a:r>
              <a:rPr lang="en-US" b="1" dirty="0" smtClean="0">
                <a:solidFill>
                  <a:srgbClr val="000000"/>
                </a:solidFill>
              </a:rPr>
              <a:t>The quantity of the medicine </a:t>
            </a:r>
          </a:p>
          <a:p>
            <a:pPr>
              <a:lnSpc>
                <a:spcPct val="120000"/>
              </a:lnSpc>
              <a:buClr>
                <a:schemeClr val="bg1"/>
              </a:buClr>
              <a:buFontTx/>
              <a:buNone/>
            </a:pPr>
            <a:r>
              <a:rPr lang="en-US" b="1" dirty="0" smtClean="0">
                <a:solidFill>
                  <a:srgbClr val="000000"/>
                </a:solidFill>
              </a:rPr>
              <a:t>	for the preparation.</a:t>
            </a:r>
          </a:p>
          <a:p>
            <a:pPr>
              <a:lnSpc>
                <a:spcPct val="120000"/>
              </a:lnSpc>
              <a:buClr>
                <a:schemeClr val="bg1"/>
              </a:buClr>
            </a:pPr>
            <a:r>
              <a:rPr lang="en-US" b="1" dirty="0" smtClean="0">
                <a:solidFill>
                  <a:srgbClr val="000000"/>
                </a:solidFill>
              </a:rPr>
              <a:t>The ratio of the vehicle </a:t>
            </a:r>
          </a:p>
          <a:p>
            <a:pPr>
              <a:lnSpc>
                <a:spcPct val="120000"/>
              </a:lnSpc>
              <a:buClr>
                <a:schemeClr val="bg1"/>
              </a:buClr>
              <a:buFontTx/>
              <a:buNone/>
            </a:pPr>
            <a:r>
              <a:rPr lang="en-US" b="1" dirty="0" smtClean="0">
                <a:solidFill>
                  <a:srgbClr val="000000"/>
                </a:solidFill>
              </a:rPr>
              <a:t>	to the medicine.</a:t>
            </a:r>
          </a:p>
          <a:p>
            <a:pPr>
              <a:lnSpc>
                <a:spcPct val="120000"/>
              </a:lnSpc>
              <a:buClr>
                <a:schemeClr val="bg1"/>
              </a:buClr>
            </a:pPr>
            <a:r>
              <a:rPr lang="en-US" b="1" dirty="0" smtClean="0">
                <a:solidFill>
                  <a:srgbClr val="000000"/>
                </a:solidFill>
              </a:rPr>
              <a:t>The number of </a:t>
            </a:r>
            <a:r>
              <a:rPr lang="en-US" b="1" dirty="0" err="1" smtClean="0">
                <a:solidFill>
                  <a:srgbClr val="000000"/>
                </a:solidFill>
              </a:rPr>
              <a:t>succussion</a:t>
            </a:r>
            <a:r>
              <a:rPr lang="en-US" b="1" dirty="0" smtClean="0">
                <a:solidFill>
                  <a:srgbClr val="000000"/>
                </a:solidFill>
              </a:rPr>
              <a:t> strokes.</a:t>
            </a:r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10000"/>
              </a:lnSpc>
              <a:spcBef>
                <a:spcPct val="10000"/>
              </a:spcBef>
              <a:buClr>
                <a:schemeClr val="bg1"/>
              </a:buClr>
            </a:pPr>
            <a:r>
              <a:rPr lang="en-US" sz="2800" b="1" dirty="0" smtClean="0">
                <a:solidFill>
                  <a:srgbClr val="000000"/>
                </a:solidFill>
              </a:rPr>
              <a:t>100 globules weighing 65 mg and such 500 globules, can hardly absorb one drop for their saturation are taken. </a:t>
            </a:r>
          </a:p>
          <a:p>
            <a:pPr>
              <a:lnSpc>
                <a:spcPct val="110000"/>
              </a:lnSpc>
              <a:spcBef>
                <a:spcPct val="10000"/>
              </a:spcBef>
              <a:buClr>
                <a:schemeClr val="bg1"/>
              </a:buClr>
            </a:pPr>
            <a:endParaRPr lang="en-US" sz="1400" b="1" dirty="0" smtClean="0">
              <a:solidFill>
                <a:srgbClr val="000000"/>
              </a:solidFill>
            </a:endParaRPr>
          </a:p>
          <a:p>
            <a:pPr>
              <a:lnSpc>
                <a:spcPct val="110000"/>
              </a:lnSpc>
              <a:spcBef>
                <a:spcPct val="10000"/>
              </a:spcBef>
              <a:buClr>
                <a:schemeClr val="bg1"/>
              </a:buClr>
            </a:pPr>
            <a:r>
              <a:rPr lang="en-US" sz="2800" b="1" dirty="0" smtClean="0">
                <a:solidFill>
                  <a:srgbClr val="000000"/>
                </a:solidFill>
              </a:rPr>
              <a:t>Triturate drug with the sugar of milk to prepare 3C potency. </a:t>
            </a:r>
          </a:p>
          <a:p>
            <a:pPr>
              <a:lnSpc>
                <a:spcPct val="110000"/>
              </a:lnSpc>
              <a:spcBef>
                <a:spcPct val="10000"/>
              </a:spcBef>
              <a:buClr>
                <a:schemeClr val="bg1"/>
              </a:buClr>
            </a:pPr>
            <a:endParaRPr lang="en-US" sz="1400" b="1" dirty="0" smtClean="0">
              <a:solidFill>
                <a:srgbClr val="000000"/>
              </a:solidFill>
            </a:endParaRPr>
          </a:p>
          <a:p>
            <a:pPr>
              <a:lnSpc>
                <a:spcPct val="110000"/>
              </a:lnSpc>
              <a:spcBef>
                <a:spcPct val="10000"/>
              </a:spcBef>
              <a:buClr>
                <a:schemeClr val="bg1"/>
              </a:buClr>
            </a:pPr>
            <a:r>
              <a:rPr lang="en-US" sz="2800" b="1" dirty="0" smtClean="0">
                <a:solidFill>
                  <a:srgbClr val="000000"/>
                </a:solidFill>
              </a:rPr>
              <a:t>Prepare a solution - dissolve 100 mg of 3C in 40 ml of Water and add 10 ml of dispensing alcohol. </a:t>
            </a:r>
            <a:r>
              <a:rPr lang="en-US" sz="2800" b="1" dirty="0" smtClean="0">
                <a:solidFill>
                  <a:schemeClr val="bg1"/>
                </a:solidFill>
              </a:rPr>
              <a:t>Call it ‘ mother solution ’.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PREPARATION  OF  LM  POTENCIES - HPI 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bg1"/>
              </a:buClr>
            </a:pPr>
            <a:r>
              <a:rPr lang="en-US" sz="2400" b="1" dirty="0" smtClean="0"/>
              <a:t>Mix one drop mother solution with 100 drops of dispensing alcohol and give 100 </a:t>
            </a:r>
            <a:r>
              <a:rPr lang="en-US" sz="2400" b="1" dirty="0" err="1" smtClean="0"/>
              <a:t>succussions</a:t>
            </a:r>
            <a:r>
              <a:rPr lang="en-US" sz="2400" b="1" dirty="0" smtClean="0"/>
              <a:t>. This makes the first LM potency-  ‘ 0/1 ’.</a:t>
            </a:r>
          </a:p>
          <a:p>
            <a:pPr>
              <a:buClr>
                <a:srgbClr val="FFCC00"/>
              </a:buClr>
              <a:buSzPct val="120000"/>
              <a:buFontTx/>
              <a:buNone/>
            </a:pPr>
            <a:endParaRPr lang="en-US" sz="1800" b="1" dirty="0" smtClean="0"/>
          </a:p>
          <a:p>
            <a:pPr>
              <a:spcBef>
                <a:spcPct val="15000"/>
              </a:spcBef>
              <a:buClr>
                <a:schemeClr val="bg1"/>
              </a:buClr>
            </a:pPr>
            <a:r>
              <a:rPr lang="en-US" sz="2400" b="1" dirty="0" smtClean="0"/>
              <a:t>For preparation of each subsequent potency, soak few globules of nearly uniform size in a drop of the preceding potency, dry them. Take one globule and dissolve it in a drop of Purified Water in new phial. Add 100 drops of dispensing alcohol to it and give 100 strong </a:t>
            </a:r>
            <a:r>
              <a:rPr lang="en-US" sz="2400" b="1" dirty="0" err="1" smtClean="0"/>
              <a:t>succussions</a:t>
            </a:r>
            <a:r>
              <a:rPr lang="en-US" sz="2400" b="1" dirty="0" smtClean="0"/>
              <a:t>.</a:t>
            </a:r>
            <a:endParaRPr lang="en-AU" sz="2400" b="1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21</TotalTime>
  <Words>548</Words>
  <Application>Microsoft Office PowerPoint</Application>
  <PresentationFormat>On-screen Show (4:3)</PresentationFormat>
  <Paragraphs>77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Concourse</vt:lpstr>
      <vt:lpstr>FIFTY MILLESIMAL  SCALE</vt:lpstr>
      <vt:lpstr>Slide 2</vt:lpstr>
      <vt:lpstr>Slide 3</vt:lpstr>
      <vt:lpstr>Slide 4</vt:lpstr>
      <vt:lpstr>EVOLUTION  OF  ‘NEW ALTERED  BUT PERFECTED  METHOD’</vt:lpstr>
      <vt:lpstr>Slide 6</vt:lpstr>
      <vt:lpstr>Slide 7</vt:lpstr>
      <vt:lpstr>PREPARATION  OF  LM  POTENCIES - HPI </vt:lpstr>
      <vt:lpstr>Slide 9</vt:lpstr>
      <vt:lpstr>DESIGNATION</vt:lpstr>
      <vt:lpstr>ADVANTAGES  OF  LM POTENCIES</vt:lpstr>
      <vt:lpstr>Slide 12</vt:lpstr>
      <vt:lpstr>LACK  OF  POPULARITY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Windows</dc:creator>
  <cp:lastModifiedBy>Windows</cp:lastModifiedBy>
  <cp:revision>17</cp:revision>
  <dcterms:created xsi:type="dcterms:W3CDTF">2019-07-02T05:32:35Z</dcterms:created>
  <dcterms:modified xsi:type="dcterms:W3CDTF">2019-07-02T05:55:19Z</dcterms:modified>
</cp:coreProperties>
</file>